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57" r:id="rId4"/>
    <p:sldId id="258" r:id="rId5"/>
    <p:sldId id="261" r:id="rId6"/>
    <p:sldId id="265" r:id="rId7"/>
    <p:sldId id="291" r:id="rId8"/>
    <p:sldId id="260" r:id="rId9"/>
    <p:sldId id="267" r:id="rId10"/>
    <p:sldId id="298" r:id="rId11"/>
    <p:sldId id="263" r:id="rId12"/>
    <p:sldId id="277" r:id="rId13"/>
    <p:sldId id="272" r:id="rId14"/>
    <p:sldId id="275" r:id="rId15"/>
    <p:sldId id="271" r:id="rId16"/>
    <p:sldId id="283" r:id="rId17"/>
    <p:sldId id="300" r:id="rId18"/>
    <p:sldId id="301" r:id="rId19"/>
    <p:sldId id="296" r:id="rId20"/>
    <p:sldId id="266" r:id="rId21"/>
    <p:sldId id="279" r:id="rId22"/>
    <p:sldId id="280" r:id="rId23"/>
    <p:sldId id="302" r:id="rId24"/>
    <p:sldId id="299" r:id="rId25"/>
    <p:sldId id="303" r:id="rId26"/>
    <p:sldId id="284" r:id="rId27"/>
    <p:sldId id="288" r:id="rId28"/>
    <p:sldId id="290" r:id="rId29"/>
    <p:sldId id="285" r:id="rId30"/>
    <p:sldId id="286" r:id="rId31"/>
    <p:sldId id="287" r:id="rId32"/>
    <p:sldId id="269" r:id="rId33"/>
    <p:sldId id="289" r:id="rId34"/>
    <p:sldId id="304" r:id="rId35"/>
    <p:sldId id="292" r:id="rId36"/>
    <p:sldId id="293" r:id="rId37"/>
    <p:sldId id="295" r:id="rId38"/>
    <p:sldId id="264" r:id="rId39"/>
    <p:sldId id="294" r:id="rId40"/>
    <p:sldId id="273" r:id="rId41"/>
    <p:sldId id="262" r:id="rId42"/>
    <p:sldId id="278" r:id="rId43"/>
    <p:sldId id="268" r:id="rId44"/>
    <p:sldId id="281" r:id="rId45"/>
    <p:sldId id="282" r:id="rId46"/>
    <p:sldId id="276"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720" y="-512"/>
      </p:cViewPr>
      <p:guideLst>
        <p:guide orient="horz" pos="2160"/>
        <p:guide pos="3840"/>
      </p:guideLst>
    </p:cSldViewPr>
  </p:slideViewPr>
  <p:notesTextViewPr>
    <p:cViewPr>
      <p:scale>
        <a:sx n="1" d="1"/>
        <a:sy n="1" d="1"/>
      </p:scale>
      <p:origin x="0" y="0"/>
    </p:cViewPr>
  </p:notesTextViewPr>
  <p:sorterViewPr>
    <p:cViewPr>
      <p:scale>
        <a:sx n="66" d="100"/>
        <a:sy n="66" d="100"/>
      </p:scale>
      <p:origin x="0" y="-16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447C6-1C38-4422-853C-F38229FB6F6C}" type="datetimeFigureOut">
              <a:rPr lang="fr-FR" smtClean="0"/>
              <a:t>24.06.20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98CFB-523F-49D0-9AEF-79915D371E1B}" type="slidenum">
              <a:rPr lang="fr-FR" smtClean="0"/>
              <a:t>‹#›</a:t>
            </a:fld>
            <a:endParaRPr lang="fr-FR"/>
          </a:p>
        </p:txBody>
      </p:sp>
    </p:spTree>
    <p:extLst>
      <p:ext uri="{BB962C8B-B14F-4D97-AF65-F5344CB8AC3E}">
        <p14:creationId xmlns:p14="http://schemas.microsoft.com/office/powerpoint/2010/main" val="87326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a:t>
            </a:fld>
            <a:endParaRPr lang="fr-FR"/>
          </a:p>
        </p:txBody>
      </p:sp>
    </p:spTree>
    <p:extLst>
      <p:ext uri="{BB962C8B-B14F-4D97-AF65-F5344CB8AC3E}">
        <p14:creationId xmlns:p14="http://schemas.microsoft.com/office/powerpoint/2010/main" val="233256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10</a:t>
            </a:fld>
            <a:endParaRPr lang="fr-FR"/>
          </a:p>
        </p:txBody>
      </p:sp>
    </p:spTree>
    <p:extLst>
      <p:ext uri="{BB962C8B-B14F-4D97-AF65-F5344CB8AC3E}">
        <p14:creationId xmlns:p14="http://schemas.microsoft.com/office/powerpoint/2010/main" val="27242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11</a:t>
            </a:fld>
            <a:endParaRPr lang="fr-FR"/>
          </a:p>
        </p:txBody>
      </p:sp>
    </p:spTree>
    <p:extLst>
      <p:ext uri="{BB962C8B-B14F-4D97-AF65-F5344CB8AC3E}">
        <p14:creationId xmlns:p14="http://schemas.microsoft.com/office/powerpoint/2010/main" val="73068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12</a:t>
            </a:fld>
            <a:endParaRPr lang="fr-FR"/>
          </a:p>
        </p:txBody>
      </p:sp>
    </p:spTree>
    <p:extLst>
      <p:ext uri="{BB962C8B-B14F-4D97-AF65-F5344CB8AC3E}">
        <p14:creationId xmlns:p14="http://schemas.microsoft.com/office/powerpoint/2010/main" val="4201435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13</a:t>
            </a:fld>
            <a:endParaRPr lang="fr-FR"/>
          </a:p>
        </p:txBody>
      </p:sp>
    </p:spTree>
    <p:extLst>
      <p:ext uri="{BB962C8B-B14F-4D97-AF65-F5344CB8AC3E}">
        <p14:creationId xmlns:p14="http://schemas.microsoft.com/office/powerpoint/2010/main" val="44472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14</a:t>
            </a:fld>
            <a:endParaRPr lang="fr-FR"/>
          </a:p>
        </p:txBody>
      </p:sp>
    </p:spTree>
    <p:extLst>
      <p:ext uri="{BB962C8B-B14F-4D97-AF65-F5344CB8AC3E}">
        <p14:creationId xmlns:p14="http://schemas.microsoft.com/office/powerpoint/2010/main" val="3927261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15</a:t>
            </a:fld>
            <a:endParaRPr lang="fr-FR"/>
          </a:p>
        </p:txBody>
      </p:sp>
    </p:spTree>
    <p:extLst>
      <p:ext uri="{BB962C8B-B14F-4D97-AF65-F5344CB8AC3E}">
        <p14:creationId xmlns:p14="http://schemas.microsoft.com/office/powerpoint/2010/main" val="171017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16</a:t>
            </a:fld>
            <a:endParaRPr lang="fr-FR"/>
          </a:p>
        </p:txBody>
      </p:sp>
    </p:spTree>
    <p:extLst>
      <p:ext uri="{BB962C8B-B14F-4D97-AF65-F5344CB8AC3E}">
        <p14:creationId xmlns:p14="http://schemas.microsoft.com/office/powerpoint/2010/main" val="240955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17</a:t>
            </a:fld>
            <a:endParaRPr lang="fr-FR"/>
          </a:p>
        </p:txBody>
      </p:sp>
    </p:spTree>
    <p:extLst>
      <p:ext uri="{BB962C8B-B14F-4D97-AF65-F5344CB8AC3E}">
        <p14:creationId xmlns:p14="http://schemas.microsoft.com/office/powerpoint/2010/main" val="52069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18</a:t>
            </a:fld>
            <a:endParaRPr lang="fr-FR"/>
          </a:p>
        </p:txBody>
      </p:sp>
    </p:spTree>
    <p:extLst>
      <p:ext uri="{BB962C8B-B14F-4D97-AF65-F5344CB8AC3E}">
        <p14:creationId xmlns:p14="http://schemas.microsoft.com/office/powerpoint/2010/main" val="185468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19</a:t>
            </a:fld>
            <a:endParaRPr lang="fr-FR"/>
          </a:p>
        </p:txBody>
      </p:sp>
    </p:spTree>
    <p:extLst>
      <p:ext uri="{BB962C8B-B14F-4D97-AF65-F5344CB8AC3E}">
        <p14:creationId xmlns:p14="http://schemas.microsoft.com/office/powerpoint/2010/main" val="180154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a:t>
            </a:fld>
            <a:endParaRPr lang="fr-FR"/>
          </a:p>
        </p:txBody>
      </p:sp>
    </p:spTree>
    <p:extLst>
      <p:ext uri="{BB962C8B-B14F-4D97-AF65-F5344CB8AC3E}">
        <p14:creationId xmlns:p14="http://schemas.microsoft.com/office/powerpoint/2010/main" val="420973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20</a:t>
            </a:fld>
            <a:endParaRPr lang="fr-FR"/>
          </a:p>
        </p:txBody>
      </p:sp>
    </p:spTree>
    <p:extLst>
      <p:ext uri="{BB962C8B-B14F-4D97-AF65-F5344CB8AC3E}">
        <p14:creationId xmlns:p14="http://schemas.microsoft.com/office/powerpoint/2010/main" val="230523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21</a:t>
            </a:fld>
            <a:endParaRPr lang="fr-FR"/>
          </a:p>
        </p:txBody>
      </p:sp>
    </p:spTree>
    <p:extLst>
      <p:ext uri="{BB962C8B-B14F-4D97-AF65-F5344CB8AC3E}">
        <p14:creationId xmlns:p14="http://schemas.microsoft.com/office/powerpoint/2010/main" val="375047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22</a:t>
            </a:fld>
            <a:endParaRPr lang="fr-FR"/>
          </a:p>
        </p:txBody>
      </p:sp>
    </p:spTree>
    <p:extLst>
      <p:ext uri="{BB962C8B-B14F-4D97-AF65-F5344CB8AC3E}">
        <p14:creationId xmlns:p14="http://schemas.microsoft.com/office/powerpoint/2010/main" val="4287908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23</a:t>
            </a:fld>
            <a:endParaRPr lang="fr-FR"/>
          </a:p>
        </p:txBody>
      </p:sp>
    </p:spTree>
    <p:extLst>
      <p:ext uri="{BB962C8B-B14F-4D97-AF65-F5344CB8AC3E}">
        <p14:creationId xmlns:p14="http://schemas.microsoft.com/office/powerpoint/2010/main" val="2373476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24</a:t>
            </a:fld>
            <a:endParaRPr lang="fr-FR"/>
          </a:p>
        </p:txBody>
      </p:sp>
    </p:spTree>
    <p:extLst>
      <p:ext uri="{BB962C8B-B14F-4D97-AF65-F5344CB8AC3E}">
        <p14:creationId xmlns:p14="http://schemas.microsoft.com/office/powerpoint/2010/main" val="4092214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25</a:t>
            </a:fld>
            <a:endParaRPr lang="fr-FR"/>
          </a:p>
        </p:txBody>
      </p:sp>
    </p:spTree>
    <p:extLst>
      <p:ext uri="{BB962C8B-B14F-4D97-AF65-F5344CB8AC3E}">
        <p14:creationId xmlns:p14="http://schemas.microsoft.com/office/powerpoint/2010/main" val="4160715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26</a:t>
            </a:fld>
            <a:endParaRPr lang="fr-FR"/>
          </a:p>
        </p:txBody>
      </p:sp>
    </p:spTree>
    <p:extLst>
      <p:ext uri="{BB962C8B-B14F-4D97-AF65-F5344CB8AC3E}">
        <p14:creationId xmlns:p14="http://schemas.microsoft.com/office/powerpoint/2010/main" val="3305148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27</a:t>
            </a:fld>
            <a:endParaRPr lang="fr-FR"/>
          </a:p>
        </p:txBody>
      </p:sp>
    </p:spTree>
    <p:extLst>
      <p:ext uri="{BB962C8B-B14F-4D97-AF65-F5344CB8AC3E}">
        <p14:creationId xmlns:p14="http://schemas.microsoft.com/office/powerpoint/2010/main" val="3412589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28</a:t>
            </a:fld>
            <a:endParaRPr lang="fr-FR"/>
          </a:p>
        </p:txBody>
      </p:sp>
    </p:spTree>
    <p:extLst>
      <p:ext uri="{BB962C8B-B14F-4D97-AF65-F5344CB8AC3E}">
        <p14:creationId xmlns:p14="http://schemas.microsoft.com/office/powerpoint/2010/main" val="17415920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29</a:t>
            </a:fld>
            <a:endParaRPr lang="fr-FR"/>
          </a:p>
        </p:txBody>
      </p:sp>
    </p:spTree>
    <p:extLst>
      <p:ext uri="{BB962C8B-B14F-4D97-AF65-F5344CB8AC3E}">
        <p14:creationId xmlns:p14="http://schemas.microsoft.com/office/powerpoint/2010/main" val="104503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a:t>
            </a:fld>
            <a:endParaRPr lang="fr-FR"/>
          </a:p>
        </p:txBody>
      </p:sp>
    </p:spTree>
    <p:extLst>
      <p:ext uri="{BB962C8B-B14F-4D97-AF65-F5344CB8AC3E}">
        <p14:creationId xmlns:p14="http://schemas.microsoft.com/office/powerpoint/2010/main" val="335229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30</a:t>
            </a:fld>
            <a:endParaRPr lang="fr-FR"/>
          </a:p>
        </p:txBody>
      </p:sp>
    </p:spTree>
    <p:extLst>
      <p:ext uri="{BB962C8B-B14F-4D97-AF65-F5344CB8AC3E}">
        <p14:creationId xmlns:p14="http://schemas.microsoft.com/office/powerpoint/2010/main" val="1538683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31</a:t>
            </a:fld>
            <a:endParaRPr lang="fr-FR"/>
          </a:p>
        </p:txBody>
      </p:sp>
    </p:spTree>
    <p:extLst>
      <p:ext uri="{BB962C8B-B14F-4D97-AF65-F5344CB8AC3E}">
        <p14:creationId xmlns:p14="http://schemas.microsoft.com/office/powerpoint/2010/main" val="3383490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32</a:t>
            </a:fld>
            <a:endParaRPr lang="fr-FR"/>
          </a:p>
        </p:txBody>
      </p:sp>
    </p:spTree>
    <p:extLst>
      <p:ext uri="{BB962C8B-B14F-4D97-AF65-F5344CB8AC3E}">
        <p14:creationId xmlns:p14="http://schemas.microsoft.com/office/powerpoint/2010/main" val="3384909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33</a:t>
            </a:fld>
            <a:endParaRPr lang="fr-FR"/>
          </a:p>
        </p:txBody>
      </p:sp>
    </p:spTree>
    <p:extLst>
      <p:ext uri="{BB962C8B-B14F-4D97-AF65-F5344CB8AC3E}">
        <p14:creationId xmlns:p14="http://schemas.microsoft.com/office/powerpoint/2010/main" val="2356709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34</a:t>
            </a:fld>
            <a:endParaRPr lang="fr-FR"/>
          </a:p>
        </p:txBody>
      </p:sp>
    </p:spTree>
    <p:extLst>
      <p:ext uri="{BB962C8B-B14F-4D97-AF65-F5344CB8AC3E}">
        <p14:creationId xmlns:p14="http://schemas.microsoft.com/office/powerpoint/2010/main" val="4183043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35</a:t>
            </a:fld>
            <a:endParaRPr lang="fr-FR"/>
          </a:p>
        </p:txBody>
      </p:sp>
    </p:spTree>
    <p:extLst>
      <p:ext uri="{BB962C8B-B14F-4D97-AF65-F5344CB8AC3E}">
        <p14:creationId xmlns:p14="http://schemas.microsoft.com/office/powerpoint/2010/main" val="2203844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36</a:t>
            </a:fld>
            <a:endParaRPr lang="fr-FR"/>
          </a:p>
        </p:txBody>
      </p:sp>
    </p:spTree>
    <p:extLst>
      <p:ext uri="{BB962C8B-B14F-4D97-AF65-F5344CB8AC3E}">
        <p14:creationId xmlns:p14="http://schemas.microsoft.com/office/powerpoint/2010/main" val="2600645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37</a:t>
            </a:fld>
            <a:endParaRPr lang="fr-FR"/>
          </a:p>
        </p:txBody>
      </p:sp>
    </p:spTree>
    <p:extLst>
      <p:ext uri="{BB962C8B-B14F-4D97-AF65-F5344CB8AC3E}">
        <p14:creationId xmlns:p14="http://schemas.microsoft.com/office/powerpoint/2010/main" val="3911619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38</a:t>
            </a:fld>
            <a:endParaRPr lang="fr-FR"/>
          </a:p>
        </p:txBody>
      </p:sp>
    </p:spTree>
    <p:extLst>
      <p:ext uri="{BB962C8B-B14F-4D97-AF65-F5344CB8AC3E}">
        <p14:creationId xmlns:p14="http://schemas.microsoft.com/office/powerpoint/2010/main" val="1004417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39</a:t>
            </a:fld>
            <a:endParaRPr lang="fr-FR"/>
          </a:p>
        </p:txBody>
      </p:sp>
    </p:spTree>
    <p:extLst>
      <p:ext uri="{BB962C8B-B14F-4D97-AF65-F5344CB8AC3E}">
        <p14:creationId xmlns:p14="http://schemas.microsoft.com/office/powerpoint/2010/main" val="72164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a:t>
            </a:fld>
            <a:endParaRPr lang="fr-FR"/>
          </a:p>
        </p:txBody>
      </p:sp>
    </p:spTree>
    <p:extLst>
      <p:ext uri="{BB962C8B-B14F-4D97-AF65-F5344CB8AC3E}">
        <p14:creationId xmlns:p14="http://schemas.microsoft.com/office/powerpoint/2010/main" val="30925529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40</a:t>
            </a:fld>
            <a:endParaRPr lang="fr-FR"/>
          </a:p>
        </p:txBody>
      </p:sp>
    </p:spTree>
    <p:extLst>
      <p:ext uri="{BB962C8B-B14F-4D97-AF65-F5344CB8AC3E}">
        <p14:creationId xmlns:p14="http://schemas.microsoft.com/office/powerpoint/2010/main" val="2054314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41</a:t>
            </a:fld>
            <a:endParaRPr lang="fr-FR"/>
          </a:p>
        </p:txBody>
      </p:sp>
    </p:spTree>
    <p:extLst>
      <p:ext uri="{BB962C8B-B14F-4D97-AF65-F5344CB8AC3E}">
        <p14:creationId xmlns:p14="http://schemas.microsoft.com/office/powerpoint/2010/main" val="3545062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42</a:t>
            </a:fld>
            <a:endParaRPr lang="fr-FR"/>
          </a:p>
        </p:txBody>
      </p:sp>
    </p:spTree>
    <p:extLst>
      <p:ext uri="{BB962C8B-B14F-4D97-AF65-F5344CB8AC3E}">
        <p14:creationId xmlns:p14="http://schemas.microsoft.com/office/powerpoint/2010/main" val="132577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43</a:t>
            </a:fld>
            <a:endParaRPr lang="fr-FR"/>
          </a:p>
        </p:txBody>
      </p:sp>
    </p:spTree>
    <p:extLst>
      <p:ext uri="{BB962C8B-B14F-4D97-AF65-F5344CB8AC3E}">
        <p14:creationId xmlns:p14="http://schemas.microsoft.com/office/powerpoint/2010/main" val="19892076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44</a:t>
            </a:fld>
            <a:endParaRPr lang="fr-FR"/>
          </a:p>
        </p:txBody>
      </p:sp>
    </p:spTree>
    <p:extLst>
      <p:ext uri="{BB962C8B-B14F-4D97-AF65-F5344CB8AC3E}">
        <p14:creationId xmlns:p14="http://schemas.microsoft.com/office/powerpoint/2010/main" val="3653922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45</a:t>
            </a:fld>
            <a:endParaRPr lang="fr-FR"/>
          </a:p>
        </p:txBody>
      </p:sp>
    </p:spTree>
    <p:extLst>
      <p:ext uri="{BB962C8B-B14F-4D97-AF65-F5344CB8AC3E}">
        <p14:creationId xmlns:p14="http://schemas.microsoft.com/office/powerpoint/2010/main" val="3191993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46</a:t>
            </a:fld>
            <a:endParaRPr lang="fr-FR"/>
          </a:p>
        </p:txBody>
      </p:sp>
    </p:spTree>
    <p:extLst>
      <p:ext uri="{BB962C8B-B14F-4D97-AF65-F5344CB8AC3E}">
        <p14:creationId xmlns:p14="http://schemas.microsoft.com/office/powerpoint/2010/main" val="291283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5</a:t>
            </a:fld>
            <a:endParaRPr lang="fr-FR"/>
          </a:p>
        </p:txBody>
      </p:sp>
    </p:spTree>
    <p:extLst>
      <p:ext uri="{BB962C8B-B14F-4D97-AF65-F5344CB8AC3E}">
        <p14:creationId xmlns:p14="http://schemas.microsoft.com/office/powerpoint/2010/main" val="247275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6</a:t>
            </a:fld>
            <a:endParaRPr lang="fr-FR"/>
          </a:p>
        </p:txBody>
      </p:sp>
    </p:spTree>
    <p:extLst>
      <p:ext uri="{BB962C8B-B14F-4D97-AF65-F5344CB8AC3E}">
        <p14:creationId xmlns:p14="http://schemas.microsoft.com/office/powerpoint/2010/main" val="582901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7</a:t>
            </a:fld>
            <a:endParaRPr lang="fr-FR"/>
          </a:p>
        </p:txBody>
      </p:sp>
    </p:spTree>
    <p:extLst>
      <p:ext uri="{BB962C8B-B14F-4D97-AF65-F5344CB8AC3E}">
        <p14:creationId xmlns:p14="http://schemas.microsoft.com/office/powerpoint/2010/main" val="277825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8</a:t>
            </a:fld>
            <a:endParaRPr lang="fr-FR"/>
          </a:p>
        </p:txBody>
      </p:sp>
    </p:spTree>
    <p:extLst>
      <p:ext uri="{BB962C8B-B14F-4D97-AF65-F5344CB8AC3E}">
        <p14:creationId xmlns:p14="http://schemas.microsoft.com/office/powerpoint/2010/main" val="2373278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B798CFB-523F-49D0-9AEF-79915D371E1B}" type="slidenum">
              <a:rPr lang="fr-FR" smtClean="0"/>
              <a:t>9</a:t>
            </a:fld>
            <a:endParaRPr lang="fr-FR"/>
          </a:p>
        </p:txBody>
      </p:sp>
    </p:spTree>
    <p:extLst>
      <p:ext uri="{BB962C8B-B14F-4D97-AF65-F5344CB8AC3E}">
        <p14:creationId xmlns:p14="http://schemas.microsoft.com/office/powerpoint/2010/main" val="246150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289907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199438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256033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89775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419683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7DFDA00-C0CE-428B-940D-0D1533FAA727}" type="datetimeFigureOut">
              <a:rPr lang="fr-FR" smtClean="0"/>
              <a:t>24.06.20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4141363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7DFDA00-C0CE-428B-940D-0D1533FAA727}" type="datetimeFigureOut">
              <a:rPr lang="fr-FR" smtClean="0"/>
              <a:t>24.06.20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22888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7DFDA00-C0CE-428B-940D-0D1533FAA727}" type="datetimeFigureOut">
              <a:rPr lang="fr-FR" smtClean="0"/>
              <a:t>24.06.20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32114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7DFDA00-C0CE-428B-940D-0D1533FAA727}" type="datetimeFigureOut">
              <a:rPr lang="fr-FR" smtClean="0"/>
              <a:t>24.06.20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416307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DFDA00-C0CE-428B-940D-0D1533FAA727}" type="datetimeFigureOut">
              <a:rPr lang="fr-FR" smtClean="0"/>
              <a:t>24.06.20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345857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7DFDA00-C0CE-428B-940D-0D1533FAA727}" type="datetimeFigureOut">
              <a:rPr lang="fr-FR" smtClean="0"/>
              <a:t>24.06.20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452A4E7-6A6D-47E7-8ACF-BB9F0C086569}" type="slidenum">
              <a:rPr lang="fr-FR" smtClean="0"/>
              <a:t>‹#›</a:t>
            </a:fld>
            <a:endParaRPr lang="fr-FR"/>
          </a:p>
        </p:txBody>
      </p:sp>
    </p:spTree>
    <p:extLst>
      <p:ext uri="{BB962C8B-B14F-4D97-AF65-F5344CB8AC3E}">
        <p14:creationId xmlns:p14="http://schemas.microsoft.com/office/powerpoint/2010/main" val="20203522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FDA00-C0CE-428B-940D-0D1533FAA727}" type="datetimeFigureOut">
              <a:rPr lang="fr-FR" smtClean="0"/>
              <a:t>24.06.20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2A4E7-6A6D-47E7-8ACF-BB9F0C086569}" type="slidenum">
              <a:rPr lang="fr-FR" smtClean="0"/>
              <a:t>‹#›</a:t>
            </a:fld>
            <a:endParaRPr lang="fr-FR"/>
          </a:p>
        </p:txBody>
      </p:sp>
    </p:spTree>
    <p:extLst>
      <p:ext uri="{BB962C8B-B14F-4D97-AF65-F5344CB8AC3E}">
        <p14:creationId xmlns:p14="http://schemas.microsoft.com/office/powerpoint/2010/main" val="27050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3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 double anguille de Vix</a:t>
            </a:r>
            <a:endParaRPr lang="fr-FR" dirty="0"/>
          </a:p>
        </p:txBody>
      </p:sp>
      <p:sp>
        <p:nvSpPr>
          <p:cNvPr id="3" name="Sous-titre 2"/>
          <p:cNvSpPr>
            <a:spLocks noGrp="1"/>
          </p:cNvSpPr>
          <p:nvPr>
            <p:ph type="subTitle" idx="1"/>
          </p:nvPr>
        </p:nvSpPr>
        <p:spPr/>
        <p:txBody>
          <a:bodyPr/>
          <a:lstStyle/>
          <a:p>
            <a:endParaRPr lang="fr-FR" dirty="0" smtClean="0"/>
          </a:p>
          <a:p>
            <a:r>
              <a:rPr lang="fr-FR" b="1" dirty="0" smtClean="0"/>
              <a:t>Philippe WALTER</a:t>
            </a:r>
            <a:endParaRPr lang="fr-FR" b="1" dirty="0"/>
          </a:p>
        </p:txBody>
      </p:sp>
    </p:spTree>
    <p:extLst>
      <p:ext uri="{BB962C8B-B14F-4D97-AF65-F5344CB8AC3E}">
        <p14:creationId xmlns:p14="http://schemas.microsoft.com/office/powerpoint/2010/main" val="82259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9189" y="1542992"/>
            <a:ext cx="10515600" cy="4351338"/>
          </a:xfrm>
        </p:spPr>
        <p:txBody>
          <a:bodyPr>
            <a:normAutofit/>
          </a:bodyPr>
          <a:lstStyle/>
          <a:p>
            <a:pPr marL="0" indent="0">
              <a:buNone/>
            </a:pPr>
            <a:r>
              <a:rPr lang="fr-FR" sz="4000" b="1" dirty="0" smtClean="0"/>
              <a:t>Origine du vase</a:t>
            </a:r>
            <a:endParaRPr lang="fr-FR" sz="4000" b="1" dirty="0"/>
          </a:p>
        </p:txBody>
      </p:sp>
    </p:spTree>
    <p:extLst>
      <p:ext uri="{BB962C8B-B14F-4D97-AF65-F5344CB8AC3E}">
        <p14:creationId xmlns:p14="http://schemas.microsoft.com/office/powerpoint/2010/main" val="303592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7734" y="-569"/>
            <a:ext cx="6028266" cy="6876822"/>
          </a:xfrm>
        </p:spPr>
      </p:pic>
    </p:spTree>
    <p:extLst>
      <p:ext uri="{BB962C8B-B14F-4D97-AF65-F5344CB8AC3E}">
        <p14:creationId xmlns:p14="http://schemas.microsoft.com/office/powerpoint/2010/main" val="2161159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701" y="1322281"/>
            <a:ext cx="9865473" cy="5434232"/>
          </a:xfrm>
        </p:spPr>
      </p:pic>
    </p:spTree>
    <p:extLst>
      <p:ext uri="{BB962C8B-B14F-4D97-AF65-F5344CB8AC3E}">
        <p14:creationId xmlns:p14="http://schemas.microsoft.com/office/powerpoint/2010/main" val="1929074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960" y="154348"/>
            <a:ext cx="5212080" cy="6712527"/>
          </a:xfrm>
        </p:spPr>
      </p:pic>
    </p:spTree>
    <p:extLst>
      <p:ext uri="{BB962C8B-B14F-4D97-AF65-F5344CB8AC3E}">
        <p14:creationId xmlns:p14="http://schemas.microsoft.com/office/powerpoint/2010/main" val="27703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2427" y="432261"/>
            <a:ext cx="7582641" cy="6303071"/>
          </a:xfrm>
        </p:spPr>
      </p:pic>
    </p:spTree>
    <p:extLst>
      <p:ext uri="{BB962C8B-B14F-4D97-AF65-F5344CB8AC3E}">
        <p14:creationId xmlns:p14="http://schemas.microsoft.com/office/powerpoint/2010/main" val="121053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63782" y="38257"/>
            <a:ext cx="8437418" cy="6779466"/>
          </a:xfrm>
        </p:spPr>
      </p:pic>
    </p:spTree>
    <p:extLst>
      <p:ext uri="{BB962C8B-B14F-4D97-AF65-F5344CB8AC3E}">
        <p14:creationId xmlns:p14="http://schemas.microsoft.com/office/powerpoint/2010/main" val="7158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1222" y="571514"/>
            <a:ext cx="8216721" cy="6228273"/>
          </a:xfrm>
        </p:spPr>
      </p:pic>
    </p:spTree>
    <p:extLst>
      <p:ext uri="{BB962C8B-B14F-4D97-AF65-F5344CB8AC3E}">
        <p14:creationId xmlns:p14="http://schemas.microsoft.com/office/powerpoint/2010/main" val="203476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800" dirty="0" smtClean="0"/>
              <a:t>La route de l’étain</a:t>
            </a:r>
            <a:endParaRPr lang="fr-FR" sz="1800"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1489" y="365125"/>
            <a:ext cx="6244851" cy="6345575"/>
          </a:xfrm>
        </p:spPr>
      </p:pic>
    </p:spTree>
    <p:extLst>
      <p:ext uri="{BB962C8B-B14F-4D97-AF65-F5344CB8AC3E}">
        <p14:creationId xmlns:p14="http://schemas.microsoft.com/office/powerpoint/2010/main" val="51649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4000" dirty="0" smtClean="0"/>
              <a:t>Pourquoi la Méduse de Vix est-elle anguipède ? </a:t>
            </a:r>
            <a:endParaRPr lang="fr-FR" sz="4000" dirty="0"/>
          </a:p>
        </p:txBody>
      </p:sp>
    </p:spTree>
    <p:extLst>
      <p:ext uri="{BB962C8B-B14F-4D97-AF65-F5344CB8AC3E}">
        <p14:creationId xmlns:p14="http://schemas.microsoft.com/office/powerpoint/2010/main" val="67673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9398" y="601064"/>
            <a:ext cx="4984123" cy="4919326"/>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9667" y="704094"/>
            <a:ext cx="5103383" cy="4919327"/>
          </a:xfrm>
          <a:prstGeom prst="rect">
            <a:avLst/>
          </a:prstGeom>
        </p:spPr>
      </p:pic>
    </p:spTree>
    <p:extLst>
      <p:ext uri="{BB962C8B-B14F-4D97-AF65-F5344CB8AC3E}">
        <p14:creationId xmlns:p14="http://schemas.microsoft.com/office/powerpoint/2010/main" val="1313545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6048" y="104158"/>
            <a:ext cx="6051196" cy="6659696"/>
          </a:xfrm>
        </p:spPr>
      </p:pic>
    </p:spTree>
    <p:extLst>
      <p:ext uri="{BB962C8B-B14F-4D97-AF65-F5344CB8AC3E}">
        <p14:creationId xmlns:p14="http://schemas.microsoft.com/office/powerpoint/2010/main" val="346982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3067" y="-24161"/>
            <a:ext cx="8161866" cy="6784160"/>
          </a:xfrm>
        </p:spPr>
      </p:pic>
    </p:spTree>
    <p:extLst>
      <p:ext uri="{BB962C8B-B14F-4D97-AF65-F5344CB8AC3E}">
        <p14:creationId xmlns:p14="http://schemas.microsoft.com/office/powerpoint/2010/main" val="3045956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3958" y="1902898"/>
            <a:ext cx="10515600" cy="4351338"/>
          </a:xfrm>
        </p:spPr>
        <p:txBody>
          <a:bodyPr>
            <a:normAutofit/>
          </a:bodyPr>
          <a:lstStyle/>
          <a:p>
            <a:pPr marL="0" indent="0" algn="just">
              <a:buNone/>
            </a:pPr>
            <a:r>
              <a:rPr lang="fr-FR" sz="4400" b="1" dirty="0" smtClean="0"/>
              <a:t>Quelles créatures </a:t>
            </a:r>
            <a:r>
              <a:rPr lang="fr-FR" sz="4400" b="1" i="1" dirty="0" smtClean="0"/>
              <a:t>anguipèdes</a:t>
            </a:r>
            <a:r>
              <a:rPr lang="fr-FR" sz="4400" b="1" dirty="0" smtClean="0"/>
              <a:t> dans la mythologie grecque ? </a:t>
            </a:r>
          </a:p>
          <a:p>
            <a:pPr marL="0" indent="0" algn="just">
              <a:buNone/>
            </a:pPr>
            <a:endParaRPr lang="fr-FR" sz="4400" b="1" dirty="0" smtClean="0"/>
          </a:p>
          <a:p>
            <a:pPr marL="0" indent="0" algn="just">
              <a:buNone/>
            </a:pPr>
            <a:endParaRPr lang="fr-FR" sz="4400" b="1" dirty="0"/>
          </a:p>
          <a:p>
            <a:pPr marL="0" indent="0" algn="just">
              <a:buNone/>
            </a:pPr>
            <a:r>
              <a:rPr lang="fr-FR" sz="4400" b="1" dirty="0" smtClean="0"/>
              <a:t>Les GEANTS ! </a:t>
            </a:r>
            <a:endParaRPr lang="fr-FR" sz="4400" b="1" dirty="0"/>
          </a:p>
        </p:txBody>
      </p:sp>
    </p:spTree>
    <p:extLst>
      <p:ext uri="{BB962C8B-B14F-4D97-AF65-F5344CB8AC3E}">
        <p14:creationId xmlns:p14="http://schemas.microsoft.com/office/powerpoint/2010/main" val="2941043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5307" y="362219"/>
            <a:ext cx="9499742" cy="6296157"/>
          </a:xfrm>
        </p:spPr>
      </p:pic>
      <p:sp>
        <p:nvSpPr>
          <p:cNvPr id="2" name="ZoneTexte 1"/>
          <p:cNvSpPr txBox="1"/>
          <p:nvPr/>
        </p:nvSpPr>
        <p:spPr>
          <a:xfrm>
            <a:off x="10625070" y="3902299"/>
            <a:ext cx="1312411" cy="646331"/>
          </a:xfrm>
          <a:prstGeom prst="rect">
            <a:avLst/>
          </a:prstGeom>
          <a:noFill/>
        </p:spPr>
        <p:txBody>
          <a:bodyPr wrap="none" rtlCol="0">
            <a:spAutoFit/>
          </a:bodyPr>
          <a:lstStyle/>
          <a:p>
            <a:r>
              <a:rPr lang="fr-FR" b="1" dirty="0" smtClean="0"/>
              <a:t>Autel</a:t>
            </a:r>
          </a:p>
          <a:p>
            <a:r>
              <a:rPr lang="fr-FR" b="1" dirty="0"/>
              <a:t>d</a:t>
            </a:r>
            <a:r>
              <a:rPr lang="fr-FR" b="1" dirty="0" smtClean="0"/>
              <a:t>e Pergame</a:t>
            </a:r>
            <a:endParaRPr lang="fr-FR" b="1" dirty="0"/>
          </a:p>
        </p:txBody>
      </p:sp>
    </p:spTree>
    <p:extLst>
      <p:ext uri="{BB962C8B-B14F-4D97-AF65-F5344CB8AC3E}">
        <p14:creationId xmlns:p14="http://schemas.microsoft.com/office/powerpoint/2010/main" val="161979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71222" y="571514"/>
            <a:ext cx="8216721" cy="6228273"/>
          </a:xfrm>
        </p:spPr>
      </p:pic>
    </p:spTree>
    <p:extLst>
      <p:ext uri="{BB962C8B-B14F-4D97-AF65-F5344CB8AC3E}">
        <p14:creationId xmlns:p14="http://schemas.microsoft.com/office/powerpoint/2010/main" val="330539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Florimont</a:t>
            </a:r>
            <a:r>
              <a:rPr lang="fr-FR" dirty="0" smtClean="0"/>
              <a:t>, </a:t>
            </a:r>
            <a:r>
              <a:rPr lang="fr-FR" dirty="0" err="1" smtClean="0"/>
              <a:t>Aymon</a:t>
            </a:r>
            <a:r>
              <a:rPr lang="fr-FR" dirty="0" smtClean="0"/>
              <a:t> de Varennes (1188)</a:t>
            </a:r>
            <a:br>
              <a:rPr lang="fr-FR" dirty="0" smtClean="0"/>
            </a:br>
            <a:r>
              <a:rPr lang="fr-FR" sz="1800" b="1" dirty="0" smtClean="0"/>
              <a:t>La créature du Monte Gargano (Apulie) </a:t>
            </a:r>
            <a:endParaRPr lang="fr-FR" sz="1800" b="1" dirty="0"/>
          </a:p>
        </p:txBody>
      </p:sp>
      <p:sp>
        <p:nvSpPr>
          <p:cNvPr id="3" name="Espace réservé du contenu 2"/>
          <p:cNvSpPr>
            <a:spLocks noGrp="1"/>
          </p:cNvSpPr>
          <p:nvPr>
            <p:ph idx="1"/>
          </p:nvPr>
        </p:nvSpPr>
        <p:spPr/>
        <p:txBody>
          <a:bodyPr/>
          <a:lstStyle/>
          <a:p>
            <a:pPr marL="0" indent="0">
              <a:buNone/>
            </a:pPr>
            <a:endParaRPr lang="fr-FR" dirty="0" smtClean="0"/>
          </a:p>
          <a:p>
            <a:pPr marL="0" indent="0">
              <a:buNone/>
            </a:pPr>
            <a:r>
              <a:rPr lang="fr-FR" dirty="0" err="1" smtClean="0"/>
              <a:t>Avoit</a:t>
            </a:r>
            <a:r>
              <a:rPr lang="fr-FR" dirty="0" smtClean="0"/>
              <a:t> un </a:t>
            </a:r>
            <a:r>
              <a:rPr lang="fr-FR" dirty="0" err="1" smtClean="0"/>
              <a:t>chief</a:t>
            </a:r>
            <a:r>
              <a:rPr lang="fr-FR" dirty="0" smtClean="0"/>
              <a:t> de </a:t>
            </a:r>
            <a:r>
              <a:rPr lang="fr-FR" dirty="0" err="1" smtClean="0"/>
              <a:t>leupart</a:t>
            </a:r>
            <a:r>
              <a:rPr lang="fr-FR" dirty="0" smtClean="0"/>
              <a:t>,</a:t>
            </a:r>
          </a:p>
          <a:p>
            <a:pPr marL="0" indent="0">
              <a:buNone/>
            </a:pPr>
            <a:r>
              <a:rPr lang="fr-FR" dirty="0" smtClean="0"/>
              <a:t>Mout per </a:t>
            </a:r>
            <a:r>
              <a:rPr lang="fr-FR" dirty="0" err="1" smtClean="0"/>
              <a:t>avoit</a:t>
            </a:r>
            <a:r>
              <a:rPr lang="fr-FR" dirty="0" smtClean="0"/>
              <a:t> </a:t>
            </a:r>
            <a:r>
              <a:rPr lang="fr-FR" dirty="0" err="1" smtClean="0"/>
              <a:t>fellon</a:t>
            </a:r>
            <a:r>
              <a:rPr lang="fr-FR" dirty="0" smtClean="0"/>
              <a:t> </a:t>
            </a:r>
            <a:r>
              <a:rPr lang="fr-FR" dirty="0" err="1" smtClean="0"/>
              <a:t>regart</a:t>
            </a:r>
            <a:endParaRPr lang="fr-FR" dirty="0" smtClean="0"/>
          </a:p>
          <a:p>
            <a:pPr marL="0" indent="0">
              <a:buNone/>
            </a:pPr>
            <a:r>
              <a:rPr lang="fr-FR" dirty="0" smtClean="0"/>
              <a:t>Et le corps de guivre volant;</a:t>
            </a:r>
          </a:p>
          <a:p>
            <a:pPr marL="0" indent="0">
              <a:buNone/>
            </a:pPr>
            <a:r>
              <a:rPr lang="fr-FR" dirty="0" smtClean="0"/>
              <a:t>Onques nus </a:t>
            </a:r>
            <a:r>
              <a:rPr lang="fr-FR" dirty="0" err="1" smtClean="0"/>
              <a:t>hom</a:t>
            </a:r>
            <a:r>
              <a:rPr lang="fr-FR" dirty="0" smtClean="0"/>
              <a:t> ne vit si </a:t>
            </a:r>
            <a:r>
              <a:rPr lang="fr-FR" dirty="0" err="1" smtClean="0"/>
              <a:t>grant</a:t>
            </a:r>
            <a:r>
              <a:rPr lang="fr-FR" dirty="0" smtClean="0"/>
              <a:t>.</a:t>
            </a:r>
          </a:p>
          <a:p>
            <a:pPr marL="0" indent="0">
              <a:buNone/>
            </a:pPr>
            <a:r>
              <a:rPr lang="fr-FR" dirty="0" err="1" smtClean="0"/>
              <a:t>Entor</a:t>
            </a:r>
            <a:r>
              <a:rPr lang="fr-FR" dirty="0" smtClean="0"/>
              <a:t> les </a:t>
            </a:r>
            <a:r>
              <a:rPr lang="fr-FR" dirty="0" err="1" smtClean="0"/>
              <a:t>cusses</a:t>
            </a:r>
            <a:r>
              <a:rPr lang="fr-FR" dirty="0" smtClean="0"/>
              <a:t> environ</a:t>
            </a:r>
          </a:p>
          <a:p>
            <a:pPr marL="0" indent="0">
              <a:buNone/>
            </a:pPr>
            <a:r>
              <a:rPr lang="fr-FR" b="1" dirty="0" smtClean="0"/>
              <a:t>Fut de serpent et de poisson. </a:t>
            </a:r>
          </a:p>
          <a:p>
            <a:pPr marL="0" indent="0">
              <a:buNone/>
            </a:pPr>
            <a:endParaRPr lang="fr-FR" b="1" dirty="0"/>
          </a:p>
        </p:txBody>
      </p:sp>
    </p:spTree>
    <p:extLst>
      <p:ext uri="{BB962C8B-B14F-4D97-AF65-F5344CB8AC3E}">
        <p14:creationId xmlns:p14="http://schemas.microsoft.com/office/powerpoint/2010/main" val="358234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smtClean="0"/>
          </a:p>
          <a:p>
            <a:pPr marL="0" indent="0">
              <a:buNone/>
            </a:pPr>
            <a:r>
              <a:rPr lang="fr-FR" sz="3600" b="1" dirty="0" smtClean="0"/>
              <a:t>Des récits grecs de provenance </a:t>
            </a:r>
          </a:p>
          <a:p>
            <a:pPr marL="0" indent="0">
              <a:buNone/>
            </a:pPr>
            <a:r>
              <a:rPr lang="fr-FR" sz="3600" b="1" dirty="0" smtClean="0"/>
              <a:t>celtique ou préceltique ? </a:t>
            </a:r>
            <a:endParaRPr lang="fr-FR" sz="3600" b="1" dirty="0"/>
          </a:p>
        </p:txBody>
      </p:sp>
    </p:spTree>
    <p:extLst>
      <p:ext uri="{BB962C8B-B14F-4D97-AF65-F5344CB8AC3E}">
        <p14:creationId xmlns:p14="http://schemas.microsoft.com/office/powerpoint/2010/main" val="877636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just">
              <a:buNone/>
            </a:pPr>
            <a:r>
              <a:rPr lang="fr-FR" dirty="0" smtClean="0"/>
              <a:t>Les </a:t>
            </a:r>
            <a:r>
              <a:rPr lang="fr-FR" dirty="0"/>
              <a:t>juments de son char disparaissent. Il les cherche partout lorsqu’il « trouva dans un antre, </a:t>
            </a:r>
            <a:r>
              <a:rPr lang="fr-FR" b="1" dirty="0"/>
              <a:t>un monstre composé de deux natures : femme depuis la tête jusqu’au-dessous de la ceinture, serpent pour le reste du corps. </a:t>
            </a:r>
            <a:r>
              <a:rPr lang="fr-FR" dirty="0"/>
              <a:t>Quoique surpris en la voyant, il lui demande si elle n’a point vu quelque part ses chevaux : « Je les ai chez moi, lui dit-elle, mais je ne vous les rendrai point, que vous n’ayez habité avec moi ». </a:t>
            </a:r>
            <a:r>
              <a:rPr lang="fr-FR" dirty="0" err="1" smtClean="0"/>
              <a:t>Héraklès</a:t>
            </a:r>
            <a:r>
              <a:rPr lang="fr-FR" dirty="0" smtClean="0"/>
              <a:t> </a:t>
            </a:r>
            <a:r>
              <a:rPr lang="fr-FR" dirty="0"/>
              <a:t>lui accorda à ce prix ce qu’elle désirait ». Après l’avoir fait attendre, elle lui rend ses chevaux et lui annonce qu’elle a conçu de lui trois fils : </a:t>
            </a:r>
            <a:r>
              <a:rPr lang="fr-FR" dirty="0" err="1"/>
              <a:t>Agathyrsus</a:t>
            </a:r>
            <a:r>
              <a:rPr lang="fr-FR" dirty="0"/>
              <a:t>, </a:t>
            </a:r>
            <a:r>
              <a:rPr lang="fr-FR" dirty="0" err="1"/>
              <a:t>Gelonus</a:t>
            </a:r>
            <a:r>
              <a:rPr lang="fr-FR" dirty="0"/>
              <a:t> et Scythes. C’est de ce Scythes que descendent tous les rois qui ont régné sur les Scythes</a:t>
            </a:r>
          </a:p>
        </p:txBody>
      </p:sp>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Hérodote </a:t>
            </a:r>
            <a:r>
              <a:rPr lang="fr-FR" dirty="0"/>
              <a:t>(-484 à -420), </a:t>
            </a:r>
            <a:r>
              <a:rPr lang="fr-FR" i="1" dirty="0"/>
              <a:t>Histoires </a:t>
            </a:r>
            <a:r>
              <a:rPr lang="fr-FR" dirty="0" smtClean="0"/>
              <a:t>(4, 10</a:t>
            </a:r>
            <a:r>
              <a:rPr lang="fr-FR" i="1" dirty="0" smtClean="0"/>
              <a:t>) </a:t>
            </a:r>
            <a:r>
              <a:rPr lang="fr-FR" dirty="0" smtClean="0"/>
              <a:t>: </a:t>
            </a:r>
            <a:br>
              <a:rPr lang="fr-FR" dirty="0" smtClean="0"/>
            </a:br>
            <a:r>
              <a:rPr lang="fr-FR" dirty="0" smtClean="0"/>
              <a:t>expédition </a:t>
            </a:r>
            <a:r>
              <a:rPr lang="fr-FR" dirty="0"/>
              <a:t>d’</a:t>
            </a:r>
            <a:r>
              <a:rPr lang="fr-FR" dirty="0" err="1"/>
              <a:t>Héraklès</a:t>
            </a:r>
            <a:r>
              <a:rPr lang="fr-FR" dirty="0"/>
              <a:t> chez les Scythes. </a:t>
            </a:r>
            <a:br>
              <a:rPr lang="fr-FR" dirty="0"/>
            </a:br>
            <a:endParaRPr lang="fr-FR" dirty="0"/>
          </a:p>
        </p:txBody>
      </p:sp>
    </p:spTree>
    <p:extLst>
      <p:ext uri="{BB962C8B-B14F-4D97-AF65-F5344CB8AC3E}">
        <p14:creationId xmlns:p14="http://schemas.microsoft.com/office/powerpoint/2010/main" val="756171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5769" y="447190"/>
            <a:ext cx="7045498" cy="5729773"/>
          </a:xfrm>
        </p:spPr>
      </p:pic>
    </p:spTree>
    <p:extLst>
      <p:ext uri="{BB962C8B-B14F-4D97-AF65-F5344CB8AC3E}">
        <p14:creationId xmlns:p14="http://schemas.microsoft.com/office/powerpoint/2010/main" val="3534555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4873" y="373084"/>
            <a:ext cx="4108361" cy="6313086"/>
          </a:xfrm>
        </p:spPr>
      </p:pic>
    </p:spTree>
    <p:extLst>
      <p:ext uri="{BB962C8B-B14F-4D97-AF65-F5344CB8AC3E}">
        <p14:creationId xmlns:p14="http://schemas.microsoft.com/office/powerpoint/2010/main" val="3688578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Parthénios</a:t>
            </a:r>
            <a:r>
              <a:rPr lang="fr-FR" b="1" dirty="0"/>
              <a:t> de Nicée</a:t>
            </a:r>
            <a:r>
              <a:rPr lang="fr-FR" dirty="0"/>
              <a:t>, poète grec du 1</a:t>
            </a:r>
            <a:r>
              <a:rPr lang="fr-FR" baseline="30000" dirty="0"/>
              <a:t>er</a:t>
            </a:r>
            <a:r>
              <a:rPr lang="fr-FR" dirty="0"/>
              <a:t> siècle avant J.C, (chapitre XXX</a:t>
            </a:r>
            <a:r>
              <a:rPr lang="fr-FR" dirty="0" smtClean="0"/>
              <a:t>) : </a:t>
            </a:r>
            <a:r>
              <a:rPr lang="fr-FR" dirty="0" err="1" smtClean="0"/>
              <a:t>Celtine</a:t>
            </a:r>
            <a:endParaRPr lang="fr-FR" dirty="0"/>
          </a:p>
        </p:txBody>
      </p:sp>
      <p:sp>
        <p:nvSpPr>
          <p:cNvPr id="3" name="Espace réservé du contenu 2"/>
          <p:cNvSpPr>
            <a:spLocks noGrp="1"/>
          </p:cNvSpPr>
          <p:nvPr>
            <p:ph idx="1"/>
          </p:nvPr>
        </p:nvSpPr>
        <p:spPr/>
        <p:txBody>
          <a:bodyPr/>
          <a:lstStyle/>
          <a:p>
            <a:pPr marL="0" indent="0">
              <a:buNone/>
            </a:pPr>
            <a:endParaRPr lang="fr-FR" dirty="0"/>
          </a:p>
          <a:p>
            <a:pPr marL="0" indent="0" algn="just">
              <a:buNone/>
            </a:pPr>
            <a:r>
              <a:rPr lang="fr-FR" dirty="0" smtClean="0"/>
              <a:t>Lorsque </a:t>
            </a:r>
            <a:r>
              <a:rPr lang="fr-FR" dirty="0"/>
              <a:t>Hercule, emmenant </a:t>
            </a:r>
            <a:r>
              <a:rPr lang="fr-FR" dirty="0" smtClean="0"/>
              <a:t>d’</a:t>
            </a:r>
            <a:r>
              <a:rPr lang="fr-FR" dirty="0" err="1" smtClean="0"/>
              <a:t>Erythée</a:t>
            </a:r>
            <a:r>
              <a:rPr lang="fr-FR" dirty="0" smtClean="0"/>
              <a:t> </a:t>
            </a:r>
            <a:r>
              <a:rPr lang="fr-FR" dirty="0"/>
              <a:t>les bœufs de Géryon, errait dans le pays des Celtes, il s’arrêta chez </a:t>
            </a:r>
            <a:r>
              <a:rPr lang="fr-FR" dirty="0" err="1"/>
              <a:t>Bretannus</a:t>
            </a:r>
            <a:r>
              <a:rPr lang="fr-FR" dirty="0"/>
              <a:t>. Celui-ci avait une fille nommée </a:t>
            </a:r>
            <a:r>
              <a:rPr lang="fr-FR" dirty="0" err="1"/>
              <a:t>Celtine</a:t>
            </a:r>
            <a:r>
              <a:rPr lang="fr-FR" dirty="0"/>
              <a:t>, qui, éprise du héros, fit cacher ses bœufs et lui déclara qu’elle ne les lui rendrait pas qu’auparavant, il n’eût consenti à ses désirs. Pressé de recouvrer ses bœufs, et plus encore séduit par la beauté de </a:t>
            </a:r>
            <a:r>
              <a:rPr lang="fr-FR" dirty="0" err="1"/>
              <a:t>Celtine</a:t>
            </a:r>
            <a:r>
              <a:rPr lang="fr-FR" dirty="0"/>
              <a:t>, Hercule ne rejeta point ses avances. Plus tard, ils eurent un fils qu’ils appelèrent </a:t>
            </a:r>
            <a:r>
              <a:rPr lang="fr-FR" dirty="0" err="1"/>
              <a:t>Celtus</a:t>
            </a:r>
            <a:r>
              <a:rPr lang="fr-FR" dirty="0"/>
              <a:t> et qui donna son nom au peuple </a:t>
            </a:r>
            <a:r>
              <a:rPr lang="fr-FR" dirty="0" smtClean="0"/>
              <a:t>celte. </a:t>
            </a:r>
            <a:endParaRPr lang="fr-FR" dirty="0"/>
          </a:p>
        </p:txBody>
      </p:sp>
    </p:spTree>
    <p:extLst>
      <p:ext uri="{BB962C8B-B14F-4D97-AF65-F5344CB8AC3E}">
        <p14:creationId xmlns:p14="http://schemas.microsoft.com/office/powerpoint/2010/main" val="873288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Le Mont </a:t>
            </a:r>
            <a:r>
              <a:rPr lang="fr-FR" dirty="0" err="1" smtClean="0"/>
              <a:t>Lassois</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6533" y="1347231"/>
            <a:ext cx="8760178" cy="5536432"/>
          </a:xfrm>
        </p:spPr>
      </p:pic>
    </p:spTree>
    <p:extLst>
      <p:ext uri="{BB962C8B-B14F-4D97-AF65-F5344CB8AC3E}">
        <p14:creationId xmlns:p14="http://schemas.microsoft.com/office/powerpoint/2010/main" val="1282461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a:t>Diodore</a:t>
            </a:r>
            <a:r>
              <a:rPr lang="fr-FR" b="1" dirty="0"/>
              <a:t> de Sicile</a:t>
            </a:r>
            <a:r>
              <a:rPr lang="fr-FR" dirty="0"/>
              <a:t> </a:t>
            </a:r>
            <a:r>
              <a:rPr lang="fr-FR" dirty="0" smtClean="0"/>
              <a:t/>
            </a:r>
            <a:br>
              <a:rPr lang="fr-FR" dirty="0" smtClean="0"/>
            </a:br>
            <a:r>
              <a:rPr lang="fr-FR" dirty="0" smtClean="0"/>
              <a:t>(</a:t>
            </a:r>
            <a:r>
              <a:rPr lang="fr-FR" i="1" dirty="0"/>
              <a:t>Bibliothèque historique</a:t>
            </a:r>
            <a:r>
              <a:rPr lang="fr-FR" dirty="0"/>
              <a:t>, V, 24, 1-3)</a:t>
            </a:r>
          </a:p>
        </p:txBody>
      </p:sp>
      <p:sp>
        <p:nvSpPr>
          <p:cNvPr id="3" name="Espace réservé du contenu 2"/>
          <p:cNvSpPr>
            <a:spLocks noGrp="1"/>
          </p:cNvSpPr>
          <p:nvPr>
            <p:ph idx="1"/>
          </p:nvPr>
        </p:nvSpPr>
        <p:spPr/>
        <p:txBody>
          <a:bodyPr>
            <a:normAutofit/>
          </a:bodyPr>
          <a:lstStyle/>
          <a:p>
            <a:pPr marL="0" indent="0" algn="just">
              <a:buNone/>
            </a:pPr>
            <a:r>
              <a:rPr lang="fr-FR" dirty="0" smtClean="0"/>
              <a:t>Autrefois</a:t>
            </a:r>
            <a:r>
              <a:rPr lang="fr-FR" dirty="0"/>
              <a:t>, un roi fameux de la Celtique avait </a:t>
            </a:r>
            <a:r>
              <a:rPr lang="fr-FR" b="1" dirty="0"/>
              <a:t>une fille d’une taille et d’une beauté extraordinaires</a:t>
            </a:r>
            <a:r>
              <a:rPr lang="fr-FR" dirty="0"/>
              <a:t>. Cette fière princesse se refuse à tous ses prétendants. C’est l’époque où Héraclès bâtit la ville d’Alésia. La princesse voyant que ce héros surpasse le commun des hommes autant par la noblesse de son visage et par la grandeur de sa taille que par son courage, est saisie d’un violent amour pour lui. Ses parents consentent à cette relation. Elle accueille </a:t>
            </a:r>
            <a:r>
              <a:rPr lang="fr-FR" dirty="0" err="1"/>
              <a:t>Héraklès</a:t>
            </a:r>
            <a:r>
              <a:rPr lang="fr-FR" dirty="0"/>
              <a:t> dans son lit et engendre avec lui </a:t>
            </a:r>
            <a:r>
              <a:rPr lang="fr-FR" dirty="0" err="1"/>
              <a:t>Galatès</a:t>
            </a:r>
            <a:r>
              <a:rPr lang="fr-FR" dirty="0"/>
              <a:t> ; il se montre supérieur à tous les habitants du pays par sa force et ses vertus. Il monte sur le trône qu’il appelle Galatie et donne à son peuple le nom de </a:t>
            </a:r>
            <a:r>
              <a:rPr lang="fr-FR" dirty="0" smtClean="0"/>
              <a:t>Galates. </a:t>
            </a:r>
            <a:endParaRPr lang="fr-FR" dirty="0"/>
          </a:p>
        </p:txBody>
      </p:sp>
    </p:spTree>
    <p:extLst>
      <p:ext uri="{BB962C8B-B14F-4D97-AF65-F5344CB8AC3E}">
        <p14:creationId xmlns:p14="http://schemas.microsoft.com/office/powerpoint/2010/main" val="1067600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1" y="249432"/>
            <a:ext cx="8818960" cy="6293035"/>
          </a:xfrm>
        </p:spPr>
      </p:pic>
    </p:spTree>
    <p:extLst>
      <p:ext uri="{BB962C8B-B14F-4D97-AF65-F5344CB8AC3E}">
        <p14:creationId xmlns:p14="http://schemas.microsoft.com/office/powerpoint/2010/main" val="779672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Lusignan</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8007" y="279389"/>
            <a:ext cx="5029200" cy="6578194"/>
          </a:xfrm>
        </p:spPr>
      </p:pic>
    </p:spTree>
    <p:extLst>
      <p:ext uri="{BB962C8B-B14F-4D97-AF65-F5344CB8AC3E}">
        <p14:creationId xmlns:p14="http://schemas.microsoft.com/office/powerpoint/2010/main" val="1400716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torque en or de Vix</a:t>
            </a:r>
            <a:endParaRPr lang="fr-FR" dirty="0"/>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59865" y="1460566"/>
            <a:ext cx="7529270" cy="5262206"/>
          </a:xfrm>
        </p:spPr>
      </p:pic>
    </p:spTree>
    <p:extLst>
      <p:ext uri="{BB962C8B-B14F-4D97-AF65-F5344CB8AC3E}">
        <p14:creationId xmlns:p14="http://schemas.microsoft.com/office/powerpoint/2010/main" val="31647133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r>
              <a:rPr lang="fr-FR" sz="3600" b="1" dirty="0" smtClean="0"/>
              <a:t>Pourquoi un vase grec dans une tombe celte ?</a:t>
            </a:r>
          </a:p>
          <a:p>
            <a:pPr marL="0" indent="0">
              <a:buNone/>
            </a:pPr>
            <a:endParaRPr lang="fr-FR" sz="3600" b="1" dirty="0"/>
          </a:p>
          <a:p>
            <a:pPr marL="0" indent="0">
              <a:buNone/>
            </a:pPr>
            <a:r>
              <a:rPr lang="fr-FR" sz="3600" b="1" dirty="0" smtClean="0"/>
              <a:t>La « réception » celtique de cette iconographie. </a:t>
            </a:r>
            <a:endParaRPr lang="fr-FR" sz="3600" b="1" dirty="0"/>
          </a:p>
        </p:txBody>
      </p:sp>
    </p:spTree>
    <p:extLst>
      <p:ext uri="{BB962C8B-B14F-4D97-AF65-F5344CB8AC3E}">
        <p14:creationId xmlns:p14="http://schemas.microsoft.com/office/powerpoint/2010/main" val="174881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vase trifonctionnel</a:t>
            </a:r>
            <a:endParaRPr lang="fr-FR" dirty="0"/>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810088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Souveraineté</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29567" y="1685037"/>
            <a:ext cx="6272010" cy="4897323"/>
          </a:xfrm>
        </p:spPr>
      </p:pic>
    </p:spTree>
    <p:extLst>
      <p:ext uri="{BB962C8B-B14F-4D97-AF65-F5344CB8AC3E}">
        <p14:creationId xmlns:p14="http://schemas.microsoft.com/office/powerpoint/2010/main" val="2739308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Fécondité</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91074" y="1690688"/>
            <a:ext cx="3708981" cy="4940796"/>
          </a:xfrm>
        </p:spPr>
      </p:pic>
      <p:sp>
        <p:nvSpPr>
          <p:cNvPr id="5" name="ZoneTexte 4"/>
          <p:cNvSpPr txBox="1"/>
          <p:nvPr/>
        </p:nvSpPr>
        <p:spPr>
          <a:xfrm>
            <a:off x="437881" y="2382591"/>
            <a:ext cx="4288418" cy="1200329"/>
          </a:xfrm>
          <a:prstGeom prst="rect">
            <a:avLst/>
          </a:prstGeom>
          <a:noFill/>
        </p:spPr>
        <p:txBody>
          <a:bodyPr wrap="none" rtlCol="0">
            <a:spAutoFit/>
          </a:bodyPr>
          <a:lstStyle/>
          <a:p>
            <a:r>
              <a:rPr lang="fr-FR" dirty="0" smtClean="0"/>
              <a:t>Femme portant </a:t>
            </a:r>
            <a:r>
              <a:rPr lang="fr-FR" i="1" dirty="0" smtClean="0"/>
              <a:t>chiton</a:t>
            </a:r>
            <a:r>
              <a:rPr lang="fr-FR" dirty="0" smtClean="0"/>
              <a:t>, tunique à manches, </a:t>
            </a:r>
          </a:p>
          <a:p>
            <a:r>
              <a:rPr lang="fr-FR" dirty="0" smtClean="0"/>
              <a:t>et </a:t>
            </a:r>
            <a:r>
              <a:rPr lang="fr-FR" i="1" dirty="0" smtClean="0"/>
              <a:t>himation</a:t>
            </a:r>
            <a:r>
              <a:rPr lang="fr-FR" dirty="0" smtClean="0"/>
              <a:t> (manteau). A l’origine, elle</a:t>
            </a:r>
          </a:p>
          <a:p>
            <a:r>
              <a:rPr lang="fr-FR" dirty="0"/>
              <a:t>t</a:t>
            </a:r>
            <a:r>
              <a:rPr lang="fr-FR" dirty="0" smtClean="0"/>
              <a:t>enait une coupe et une </a:t>
            </a:r>
            <a:r>
              <a:rPr lang="fr-FR" dirty="0" err="1" smtClean="0"/>
              <a:t>oenochoé</a:t>
            </a:r>
            <a:r>
              <a:rPr lang="fr-FR" dirty="0" smtClean="0"/>
              <a:t> (vase</a:t>
            </a:r>
          </a:p>
          <a:p>
            <a:r>
              <a:rPr lang="fr-FR" dirty="0"/>
              <a:t>à</a:t>
            </a:r>
            <a:r>
              <a:rPr lang="fr-FR" dirty="0" smtClean="0"/>
              <a:t> verser).  </a:t>
            </a:r>
            <a:endParaRPr lang="fr-FR" dirty="0"/>
          </a:p>
        </p:txBody>
      </p:sp>
    </p:spTree>
    <p:extLst>
      <p:ext uri="{BB962C8B-B14F-4D97-AF65-F5344CB8AC3E}">
        <p14:creationId xmlns:p14="http://schemas.microsoft.com/office/powerpoint/2010/main" val="298256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489" y="105498"/>
            <a:ext cx="9165872" cy="6645257"/>
          </a:xfrm>
        </p:spPr>
      </p:pic>
    </p:spTree>
    <p:extLst>
      <p:ext uri="{BB962C8B-B14F-4D97-AF65-F5344CB8AC3E}">
        <p14:creationId xmlns:p14="http://schemas.microsoft.com/office/powerpoint/2010/main" val="3722219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Guerre</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7138" y="1856227"/>
            <a:ext cx="7668063" cy="4621846"/>
          </a:xfrm>
        </p:spPr>
      </p:pic>
    </p:spTree>
    <p:extLst>
      <p:ext uri="{BB962C8B-B14F-4D97-AF65-F5344CB8AC3E}">
        <p14:creationId xmlns:p14="http://schemas.microsoft.com/office/powerpoint/2010/main" val="2118179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99498" y="177447"/>
            <a:ext cx="6737186" cy="6562020"/>
          </a:xfrm>
        </p:spPr>
      </p:pic>
    </p:spTree>
    <p:extLst>
      <p:ext uri="{BB962C8B-B14F-4D97-AF65-F5344CB8AC3E}">
        <p14:creationId xmlns:p14="http://schemas.microsoft.com/office/powerpoint/2010/main" val="17255586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0160" y="-1873"/>
            <a:ext cx="9326880" cy="6875405"/>
          </a:xfrm>
        </p:spPr>
      </p:pic>
    </p:spTree>
    <p:extLst>
      <p:ext uri="{BB962C8B-B14F-4D97-AF65-F5344CB8AC3E}">
        <p14:creationId xmlns:p14="http://schemas.microsoft.com/office/powerpoint/2010/main" val="4090837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7068" y="89192"/>
            <a:ext cx="10329332" cy="6897059"/>
          </a:xfrm>
        </p:spPr>
      </p:pic>
    </p:spTree>
    <p:extLst>
      <p:ext uri="{BB962C8B-B14F-4D97-AF65-F5344CB8AC3E}">
        <p14:creationId xmlns:p14="http://schemas.microsoft.com/office/powerpoint/2010/main" val="2526607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629" y="365125"/>
            <a:ext cx="5623387" cy="4091499"/>
          </a:xfr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0958" y="365125"/>
            <a:ext cx="5432540" cy="4069161"/>
          </a:xfrm>
          <a:prstGeom prst="rect">
            <a:avLst/>
          </a:prstGeom>
        </p:spPr>
      </p:pic>
    </p:spTree>
    <p:extLst>
      <p:ext uri="{BB962C8B-B14F-4D97-AF65-F5344CB8AC3E}">
        <p14:creationId xmlns:p14="http://schemas.microsoft.com/office/powerpoint/2010/main" val="4232308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2366" y="-90311"/>
            <a:ext cx="8103207" cy="6863644"/>
          </a:xfr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573" y="349955"/>
            <a:ext cx="2765778" cy="6249106"/>
          </a:xfrm>
          <a:prstGeom prst="rect">
            <a:avLst/>
          </a:prstGeom>
        </p:spPr>
      </p:pic>
      <p:sp>
        <p:nvSpPr>
          <p:cNvPr id="2" name="ZoneTexte 1"/>
          <p:cNvSpPr txBox="1"/>
          <p:nvPr/>
        </p:nvSpPr>
        <p:spPr>
          <a:xfrm>
            <a:off x="417689" y="6236079"/>
            <a:ext cx="5613653" cy="369332"/>
          </a:xfrm>
          <a:prstGeom prst="rect">
            <a:avLst/>
          </a:prstGeom>
          <a:noFill/>
        </p:spPr>
        <p:txBody>
          <a:bodyPr wrap="none" rtlCol="0">
            <a:spAutoFit/>
          </a:bodyPr>
          <a:lstStyle/>
          <a:p>
            <a:r>
              <a:rPr lang="fr-FR" dirty="0" smtClean="0"/>
              <a:t>Carte : Inventaire National du Patrimoine Naturel (MNHN)</a:t>
            </a:r>
            <a:endParaRPr lang="fr-FR" dirty="0"/>
          </a:p>
        </p:txBody>
      </p:sp>
      <p:sp>
        <p:nvSpPr>
          <p:cNvPr id="3" name="ZoneTexte 2"/>
          <p:cNvSpPr txBox="1"/>
          <p:nvPr/>
        </p:nvSpPr>
        <p:spPr>
          <a:xfrm>
            <a:off x="417689" y="440267"/>
            <a:ext cx="2630848" cy="369332"/>
          </a:xfrm>
          <a:prstGeom prst="rect">
            <a:avLst/>
          </a:prstGeom>
          <a:noFill/>
        </p:spPr>
        <p:txBody>
          <a:bodyPr wrap="none" rtlCol="0">
            <a:spAutoFit/>
          </a:bodyPr>
          <a:lstStyle/>
          <a:p>
            <a:r>
              <a:rPr lang="fr-FR" dirty="0" smtClean="0"/>
              <a:t>Espèce : </a:t>
            </a:r>
            <a:r>
              <a:rPr lang="fr-FR" b="1" i="1" dirty="0" smtClean="0"/>
              <a:t>Anguilla </a:t>
            </a:r>
            <a:r>
              <a:rPr lang="fr-FR" b="1" i="1" dirty="0" err="1" smtClean="0"/>
              <a:t>anguilla</a:t>
            </a:r>
            <a:endParaRPr lang="fr-FR" b="1" i="1" dirty="0"/>
          </a:p>
        </p:txBody>
      </p:sp>
    </p:spTree>
    <p:extLst>
      <p:ext uri="{BB962C8B-B14F-4D97-AF65-F5344CB8AC3E}">
        <p14:creationId xmlns:p14="http://schemas.microsoft.com/office/powerpoint/2010/main" val="152110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Walter </a:t>
            </a:r>
            <a:r>
              <a:rPr lang="fr-FR" dirty="0" err="1" smtClean="0"/>
              <a:t>von</a:t>
            </a:r>
            <a:r>
              <a:rPr lang="fr-FR" dirty="0" smtClean="0"/>
              <a:t> WARTBURG, </a:t>
            </a:r>
            <a:r>
              <a:rPr lang="fr-FR" b="1" i="1" dirty="0" err="1" smtClean="0"/>
              <a:t>Französisches</a:t>
            </a:r>
            <a:r>
              <a:rPr lang="fr-FR" b="1" i="1" dirty="0" smtClean="0"/>
              <a:t> </a:t>
            </a:r>
            <a:r>
              <a:rPr lang="fr-FR" b="1" i="1" dirty="0" err="1" smtClean="0"/>
              <a:t>etymologisches</a:t>
            </a:r>
            <a:r>
              <a:rPr lang="fr-FR" b="1" i="1" dirty="0" smtClean="0"/>
              <a:t> </a:t>
            </a:r>
            <a:r>
              <a:rPr lang="fr-FR" b="1" i="1" dirty="0" err="1" smtClean="0"/>
              <a:t>Wörterbuch</a:t>
            </a:r>
            <a:endParaRPr lang="fr-FR" b="1" i="1" dirty="0"/>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4254" y="2013448"/>
            <a:ext cx="10637949" cy="4782412"/>
          </a:xfrm>
        </p:spPr>
      </p:pic>
    </p:spTree>
    <p:extLst>
      <p:ext uri="{BB962C8B-B14F-4D97-AF65-F5344CB8AC3E}">
        <p14:creationId xmlns:p14="http://schemas.microsoft.com/office/powerpoint/2010/main" val="1231075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FEW, t. 6-1, p. 322</a:t>
            </a:r>
            <a:endParaRPr lang="fr-FR" dirty="0"/>
          </a:p>
        </p:txBody>
      </p:sp>
      <p:sp>
        <p:nvSpPr>
          <p:cNvPr id="3" name="Espace réservé du contenu 2"/>
          <p:cNvSpPr>
            <a:spLocks noGrp="1"/>
          </p:cNvSpPr>
          <p:nvPr>
            <p:ph idx="1"/>
          </p:nvPr>
        </p:nvSpPr>
        <p:spPr/>
        <p:txBody>
          <a:bodyPr>
            <a:normAutofit lnSpcReduction="10000"/>
          </a:bodyPr>
          <a:lstStyle/>
          <a:p>
            <a:pPr marL="0" indent="0">
              <a:buNone/>
            </a:pPr>
            <a:r>
              <a:rPr lang="fr-FR" sz="4800" i="1" dirty="0" err="1" smtClean="0"/>
              <a:t>Margain</a:t>
            </a:r>
            <a:r>
              <a:rPr lang="fr-FR" sz="4800" i="1" dirty="0" smtClean="0"/>
              <a:t> -  </a:t>
            </a:r>
            <a:r>
              <a:rPr lang="fr-FR" sz="4800" i="1" dirty="0" err="1" smtClean="0"/>
              <a:t>Morgain</a:t>
            </a:r>
            <a:endParaRPr lang="fr-FR" sz="4800" i="1" dirty="0" smtClean="0"/>
          </a:p>
          <a:p>
            <a:pPr marL="0" indent="0">
              <a:buNone/>
            </a:pPr>
            <a:endParaRPr lang="fr-FR" sz="4800" dirty="0"/>
          </a:p>
          <a:p>
            <a:pPr marL="0" indent="0">
              <a:buNone/>
            </a:pPr>
            <a:r>
              <a:rPr lang="fr-FR" sz="4800" dirty="0" smtClean="0"/>
              <a:t>Etymon : </a:t>
            </a:r>
            <a:r>
              <a:rPr lang="fr-FR" sz="4800" b="1" dirty="0" err="1" smtClean="0"/>
              <a:t>Marga</a:t>
            </a:r>
            <a:r>
              <a:rPr lang="fr-FR" sz="4800" dirty="0" smtClean="0"/>
              <a:t> « </a:t>
            </a:r>
            <a:r>
              <a:rPr lang="fr-FR" sz="4800" dirty="0" err="1" smtClean="0"/>
              <a:t>mergel</a:t>
            </a:r>
            <a:r>
              <a:rPr lang="fr-FR" sz="4800" dirty="0" smtClean="0"/>
              <a:t> » (« marne », en français)</a:t>
            </a:r>
          </a:p>
          <a:p>
            <a:pPr marL="0" indent="0">
              <a:buNone/>
            </a:pPr>
            <a:r>
              <a:rPr lang="fr-FR" sz="4800" dirty="0" smtClean="0"/>
              <a:t>« </a:t>
            </a:r>
            <a:r>
              <a:rPr lang="fr-FR" sz="4800" dirty="0" err="1" smtClean="0"/>
              <a:t>Gallischen</a:t>
            </a:r>
            <a:r>
              <a:rPr lang="fr-FR" sz="4800" dirty="0" smtClean="0"/>
              <a:t> </a:t>
            </a:r>
            <a:r>
              <a:rPr lang="fr-FR" sz="4800" dirty="0" err="1" smtClean="0"/>
              <a:t>Ursprungs</a:t>
            </a:r>
            <a:r>
              <a:rPr lang="fr-FR" sz="4800" dirty="0" smtClean="0"/>
              <a:t> » selon W. </a:t>
            </a:r>
            <a:r>
              <a:rPr lang="fr-FR" sz="4800" dirty="0" err="1" smtClean="0"/>
              <a:t>von</a:t>
            </a:r>
            <a:r>
              <a:rPr lang="fr-FR" sz="4800" dirty="0" smtClean="0"/>
              <a:t> Wartburg</a:t>
            </a:r>
            <a:endParaRPr lang="fr-FR" sz="4800" dirty="0"/>
          </a:p>
        </p:txBody>
      </p:sp>
    </p:spTree>
    <p:extLst>
      <p:ext uri="{BB962C8B-B14F-4D97-AF65-F5344CB8AC3E}">
        <p14:creationId xmlns:p14="http://schemas.microsoft.com/office/powerpoint/2010/main" val="3718145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575" y="231011"/>
            <a:ext cx="9883832" cy="6589221"/>
          </a:xfrm>
        </p:spPr>
      </p:pic>
    </p:spTree>
    <p:extLst>
      <p:ext uri="{BB962C8B-B14F-4D97-AF65-F5344CB8AC3E}">
        <p14:creationId xmlns:p14="http://schemas.microsoft.com/office/powerpoint/2010/main" val="19147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35111" y="50182"/>
            <a:ext cx="5328356" cy="6660446"/>
          </a:xfrm>
        </p:spPr>
      </p:pic>
    </p:spTree>
    <p:extLst>
      <p:ext uri="{BB962C8B-B14F-4D97-AF65-F5344CB8AC3E}">
        <p14:creationId xmlns:p14="http://schemas.microsoft.com/office/powerpoint/2010/main" val="1154493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4491" y="174714"/>
            <a:ext cx="6321776" cy="6683286"/>
          </a:xfrm>
        </p:spPr>
      </p:pic>
    </p:spTree>
    <p:extLst>
      <p:ext uri="{BB962C8B-B14F-4D97-AF65-F5344CB8AC3E}">
        <p14:creationId xmlns:p14="http://schemas.microsoft.com/office/powerpoint/2010/main" val="291624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8315" y="1825625"/>
            <a:ext cx="8755370" cy="4351338"/>
          </a:xfrm>
        </p:spPr>
      </p:pic>
    </p:spTree>
    <p:extLst>
      <p:ext uri="{BB962C8B-B14F-4D97-AF65-F5344CB8AC3E}">
        <p14:creationId xmlns:p14="http://schemas.microsoft.com/office/powerpoint/2010/main" val="120146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1777" y="71099"/>
            <a:ext cx="8194337" cy="6634501"/>
          </a:xfrm>
        </p:spPr>
      </p:pic>
    </p:spTree>
    <p:extLst>
      <p:ext uri="{BB962C8B-B14F-4D97-AF65-F5344CB8AC3E}">
        <p14:creationId xmlns:p14="http://schemas.microsoft.com/office/powerpoint/2010/main" val="426173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0266" y="230805"/>
            <a:ext cx="9900355" cy="6600237"/>
          </a:xfrm>
        </p:spPr>
      </p:pic>
    </p:spTree>
    <p:extLst>
      <p:ext uri="{BB962C8B-B14F-4D97-AF65-F5344CB8AC3E}">
        <p14:creationId xmlns:p14="http://schemas.microsoft.com/office/powerpoint/2010/main" val="26352688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459</Words>
  <Application>Microsoft Macintosh PowerPoint</Application>
  <PresentationFormat>Personnalisé</PresentationFormat>
  <Paragraphs>98</Paragraphs>
  <Slides>46</Slides>
  <Notes>46</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La double anguille de Vix</vt:lpstr>
      <vt:lpstr>Présentation PowerPoint</vt:lpstr>
      <vt:lpstr> Le Mont Lassois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route de l’étain</vt:lpstr>
      <vt:lpstr>Présentation PowerPoint</vt:lpstr>
      <vt:lpstr>Présentation PowerPoint</vt:lpstr>
      <vt:lpstr>Présentation PowerPoint</vt:lpstr>
      <vt:lpstr>Présentation PowerPoint</vt:lpstr>
      <vt:lpstr>Présentation PowerPoint</vt:lpstr>
      <vt:lpstr>Présentation PowerPoint</vt:lpstr>
      <vt:lpstr>Florimont, Aymon de Varennes (1188) La créature du Monte Gargano (Apulie) </vt:lpstr>
      <vt:lpstr>Présentation PowerPoint</vt:lpstr>
      <vt:lpstr> Hérodote (-484 à -420), Histoires (4, 10) :  expédition d’Héraklès chez les Scythes.  </vt:lpstr>
      <vt:lpstr>Présentation PowerPoint</vt:lpstr>
      <vt:lpstr>Présentation PowerPoint</vt:lpstr>
      <vt:lpstr>Parthénios de Nicée, poète grec du 1er siècle avant J.C, (chapitre XXX) : Celtine</vt:lpstr>
      <vt:lpstr>Diodore de Sicile  (Bibliothèque historique, V, 24, 1-3)</vt:lpstr>
      <vt:lpstr>Présentation PowerPoint</vt:lpstr>
      <vt:lpstr>Lusignan</vt:lpstr>
      <vt:lpstr>Le torque en or de Vix</vt:lpstr>
      <vt:lpstr>Présentation PowerPoint</vt:lpstr>
      <vt:lpstr>Un vase trifonctionnel</vt:lpstr>
      <vt:lpstr>Souveraineté</vt:lpstr>
      <vt:lpstr>Fécondité</vt:lpstr>
      <vt:lpstr>Présentation PowerPoint</vt:lpstr>
      <vt:lpstr>Guerre</vt:lpstr>
      <vt:lpstr>Présentation PowerPoint</vt:lpstr>
      <vt:lpstr>Présentation PowerPoint</vt:lpstr>
      <vt:lpstr>Présentation PowerPoint</vt:lpstr>
      <vt:lpstr>Présentation PowerPoint</vt:lpstr>
      <vt:lpstr>Walter von WARTBURG, Französisches etymologisches Wörterbuch</vt:lpstr>
      <vt:lpstr>FEW, t. 6-1, p. 322</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L’anguille de Vix</dc:title>
  <dc:creator>hp</dc:creator>
  <cp:lastModifiedBy>Gérard Poitrenaud</cp:lastModifiedBy>
  <cp:revision>45</cp:revision>
  <dcterms:created xsi:type="dcterms:W3CDTF">2017-01-18T12:02:28Z</dcterms:created>
  <dcterms:modified xsi:type="dcterms:W3CDTF">2020-06-24T12:32:59Z</dcterms:modified>
</cp:coreProperties>
</file>